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351" r:id="rId3"/>
    <p:sldId id="342" r:id="rId4"/>
    <p:sldId id="343" r:id="rId5"/>
    <p:sldId id="344" r:id="rId6"/>
    <p:sldId id="345" r:id="rId7"/>
    <p:sldId id="346" r:id="rId8"/>
    <p:sldId id="352" r:id="rId9"/>
    <p:sldId id="347" r:id="rId10"/>
    <p:sldId id="372" r:id="rId11"/>
    <p:sldId id="353" r:id="rId12"/>
    <p:sldId id="369" r:id="rId13"/>
    <p:sldId id="370" r:id="rId14"/>
    <p:sldId id="371" r:id="rId15"/>
    <p:sldId id="354" r:id="rId16"/>
    <p:sldId id="357" r:id="rId17"/>
    <p:sldId id="359" r:id="rId18"/>
    <p:sldId id="360" r:id="rId19"/>
    <p:sldId id="367" r:id="rId20"/>
    <p:sldId id="361" r:id="rId21"/>
    <p:sldId id="368" r:id="rId22"/>
    <p:sldId id="363" r:id="rId23"/>
    <p:sldId id="366" r:id="rId24"/>
  </p:sldIdLst>
  <p:sldSz cx="12192000" cy="6858000"/>
  <p:notesSz cx="6858000" cy="9144000"/>
  <p:defaultTextStyle>
    <a:defPPr>
      <a:defRPr lang="nl-NL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outer Devriese" initials="WD" lastIdx="1" clrIdx="0">
    <p:extLst>
      <p:ext uri="{19B8F6BF-5375-455C-9EA6-DF929625EA0E}">
        <p15:presenceInfo xmlns:p15="http://schemas.microsoft.com/office/powerpoint/2012/main" userId="Wouter Devriese" providerId="None"/>
      </p:ext>
    </p:extLst>
  </p:cmAuthor>
  <p:cmAuthor id="2" name="Rudi Vanlaer" initials="RV" lastIdx="0" clrIdx="1">
    <p:extLst>
      <p:ext uri="{19B8F6BF-5375-455C-9EA6-DF929625EA0E}">
        <p15:presenceInfo xmlns:p15="http://schemas.microsoft.com/office/powerpoint/2012/main" userId="5f16db613815cf0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99"/>
    <a:srgbClr val="2C666A"/>
    <a:srgbClr val="292929"/>
    <a:srgbClr val="33CC33"/>
    <a:srgbClr val="009900"/>
    <a:srgbClr val="FF0000"/>
    <a:srgbClr val="4D4D4D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60" autoAdjust="0"/>
    <p:restoredTop sz="91837" autoAdjust="0"/>
  </p:normalViewPr>
  <p:slideViewPr>
    <p:cSldViewPr snapToGrid="0">
      <p:cViewPr varScale="1">
        <p:scale>
          <a:sx n="67" d="100"/>
          <a:sy n="67" d="100"/>
        </p:scale>
        <p:origin x="75" y="369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14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14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0EF6603-887B-4D0D-A441-06F125932219}" type="slidenum">
              <a:rPr lang="nl-NL" altLang="en-US"/>
              <a:pPr>
                <a:defRPr/>
              </a:pPr>
              <a:t>‹#›</a:t>
            </a:fld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14972930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noProof="0" smtClean="0"/>
              <a:t>Klik om de opmaakprofielen van de modeltekst te bewerken</a:t>
            </a:r>
          </a:p>
          <a:p>
            <a:pPr lvl="1"/>
            <a:r>
              <a:rPr lang="nl-NL" noProof="0" smtClean="0"/>
              <a:t>Tweede niveau</a:t>
            </a:r>
          </a:p>
          <a:p>
            <a:pPr lvl="2"/>
            <a:r>
              <a:rPr lang="nl-NL" noProof="0" smtClean="0"/>
              <a:t>Derde niveau</a:t>
            </a:r>
          </a:p>
          <a:p>
            <a:pPr lvl="3"/>
            <a:r>
              <a:rPr lang="nl-NL" noProof="0" smtClean="0"/>
              <a:t>Vierde niveau</a:t>
            </a:r>
          </a:p>
          <a:p>
            <a:pPr lvl="4"/>
            <a:r>
              <a:rPr lang="nl-NL" noProof="0" smtClean="0"/>
              <a:t>Vijfde niveau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9EC737B-D375-4149-91CC-961284C0EF51}" type="slidenum">
              <a:rPr lang="nl-NL" altLang="en-US"/>
              <a:pPr>
                <a:defRPr/>
              </a:pPr>
              <a:t>‹#›</a:t>
            </a:fld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35834326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BE" smtClean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6F4EEAC-7298-482A-87EF-67790321DEEC}" type="slidenum">
              <a:rPr lang="nl-NL" altLang="en-US" smtClean="0"/>
              <a:pPr/>
              <a:t>1</a:t>
            </a:fld>
            <a:endParaRPr lang="nl-NL" altLang="en-US" smtClean="0"/>
          </a:p>
        </p:txBody>
      </p:sp>
    </p:spTree>
    <p:extLst>
      <p:ext uri="{BB962C8B-B14F-4D97-AF65-F5344CB8AC3E}">
        <p14:creationId xmlns:p14="http://schemas.microsoft.com/office/powerpoint/2010/main" val="1477246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BE" altLang="nl-BE" smtClean="0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731D1B3-80A2-41F4-92AD-94F361E7BE24}" type="slidenum">
              <a:rPr lang="nl-NL" altLang="en-US" smtClean="0"/>
              <a:pPr/>
              <a:t>3</a:t>
            </a:fld>
            <a:endParaRPr lang="nl-NL" altLang="en-US" smtClean="0"/>
          </a:p>
        </p:txBody>
      </p:sp>
    </p:spTree>
    <p:extLst>
      <p:ext uri="{BB962C8B-B14F-4D97-AF65-F5344CB8AC3E}">
        <p14:creationId xmlns:p14="http://schemas.microsoft.com/office/powerpoint/2010/main" val="242365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BE" altLang="nl-BE" smtClean="0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731D1B3-80A2-41F4-92AD-94F361E7BE24}" type="slidenum">
              <a:rPr lang="nl-NL" altLang="en-US" smtClean="0"/>
              <a:pPr/>
              <a:t>16</a:t>
            </a:fld>
            <a:endParaRPr lang="nl-NL" altLang="en-US" smtClean="0"/>
          </a:p>
        </p:txBody>
      </p:sp>
    </p:spTree>
    <p:extLst>
      <p:ext uri="{BB962C8B-B14F-4D97-AF65-F5344CB8AC3E}">
        <p14:creationId xmlns:p14="http://schemas.microsoft.com/office/powerpoint/2010/main" val="3438789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33"/>
          <p:cNvSpPr>
            <a:spLocks noChangeArrowheads="1"/>
          </p:cNvSpPr>
          <p:nvPr/>
        </p:nvSpPr>
        <p:spPr bwMode="auto">
          <a:xfrm>
            <a:off x="0" y="0"/>
            <a:ext cx="2544763" cy="1196975"/>
          </a:xfrm>
          <a:prstGeom prst="rect">
            <a:avLst/>
          </a:prstGeom>
          <a:solidFill>
            <a:srgbClr val="0045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 smtClean="0"/>
          </a:p>
        </p:txBody>
      </p:sp>
      <p:pic>
        <p:nvPicPr>
          <p:cNvPr id="4" name="Picture 1031" descr="vtbgr"/>
          <p:cNvPicPr>
            <a:picLocks noChangeAspect="1" noChangeArrowheads="1"/>
          </p:cNvPicPr>
          <p:nvPr/>
        </p:nvPicPr>
        <p:blipFill>
          <a:blip r:embed="rId2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713" y="115888"/>
            <a:ext cx="1824037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032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DFEFD"/>
              </a:clrFrom>
              <a:clrTo>
                <a:srgbClr val="FD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9538" y="5546725"/>
            <a:ext cx="1820862" cy="122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914400" y="2636839"/>
            <a:ext cx="10363200" cy="1470025"/>
          </a:xfrm>
          <a:solidFill>
            <a:schemeClr val="bg1">
              <a:alpha val="39999"/>
            </a:schemeClr>
          </a:solidFill>
          <a:ln w="38100" cmpd="thinThick">
            <a:solidFill>
              <a:srgbClr val="004599"/>
            </a:solidFill>
          </a:ln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7977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8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97433" y="125414"/>
            <a:ext cx="2855384" cy="65436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7051" y="125414"/>
            <a:ext cx="8367183" cy="6543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93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212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9611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7051" y="1341438"/>
            <a:ext cx="5425016" cy="5327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55267" y="1341438"/>
            <a:ext cx="5427133" cy="5327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47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66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187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041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88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497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8"/>
          <p:cNvSpPr>
            <a:spLocks noChangeArrowheads="1"/>
          </p:cNvSpPr>
          <p:nvPr/>
        </p:nvSpPr>
        <p:spPr bwMode="auto">
          <a:xfrm>
            <a:off x="0" y="0"/>
            <a:ext cx="2544763" cy="1196975"/>
          </a:xfrm>
          <a:prstGeom prst="rect">
            <a:avLst/>
          </a:prstGeom>
          <a:solidFill>
            <a:srgbClr val="0045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 smtClean="0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44763" y="125413"/>
            <a:ext cx="9407525" cy="92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en-US" smtClean="0"/>
              <a:t>Klik om het opmaakprofiel te bewerken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7050" y="1341438"/>
            <a:ext cx="11055350" cy="532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en-US" smtClean="0"/>
              <a:t>Klik om de opmaakprofielen van de modeltekst te bewerken</a:t>
            </a:r>
          </a:p>
          <a:p>
            <a:pPr lvl="1"/>
            <a:r>
              <a:rPr lang="nl-NL" altLang="en-US" smtClean="0"/>
              <a:t>Tweede niveau</a:t>
            </a:r>
          </a:p>
          <a:p>
            <a:pPr lvl="2"/>
            <a:r>
              <a:rPr lang="nl-NL" altLang="en-US" smtClean="0"/>
              <a:t>Derde niveau</a:t>
            </a:r>
          </a:p>
          <a:p>
            <a:pPr lvl="3"/>
            <a:r>
              <a:rPr lang="nl-NL" altLang="en-US" smtClean="0"/>
              <a:t>Vierde niveau</a:t>
            </a:r>
          </a:p>
          <a:p>
            <a:pPr lvl="4"/>
            <a:r>
              <a:rPr lang="nl-NL" altLang="en-US" smtClean="0"/>
              <a:t>Vijfde niveau</a:t>
            </a:r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0" y="1196975"/>
            <a:ext cx="12192000" cy="0"/>
          </a:xfrm>
          <a:prstGeom prst="line">
            <a:avLst/>
          </a:prstGeom>
          <a:noFill/>
          <a:ln w="19050">
            <a:solidFill>
              <a:srgbClr val="0045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BE"/>
          </a:p>
        </p:txBody>
      </p:sp>
      <p:pic>
        <p:nvPicPr>
          <p:cNvPr id="1030" name="Picture 13" descr="vtbgr"/>
          <p:cNvPicPr>
            <a:picLocks noChangeAspect="1" noChangeArrowheads="1"/>
          </p:cNvPicPr>
          <p:nvPr/>
        </p:nvPicPr>
        <p:blipFill>
          <a:blip r:embed="rId14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713" y="260350"/>
            <a:ext cx="1824037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Text Box 19"/>
          <p:cNvSpPr txBox="1">
            <a:spLocks noChangeArrowheads="1"/>
          </p:cNvSpPr>
          <p:nvPr/>
        </p:nvSpPr>
        <p:spPr bwMode="auto">
          <a:xfrm>
            <a:off x="11622088" y="6553200"/>
            <a:ext cx="4032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79A12689-1663-4A31-90DA-065762D96425}" type="slidenum">
              <a:rPr lang="en-GB" altLang="en-US" sz="1400" smtClean="0"/>
              <a:pPr eaLnBrk="1" hangingPunct="1">
                <a:defRPr/>
              </a:pPr>
              <a:t>‹#›</a:t>
            </a:fld>
            <a:endParaRPr lang="en-GB" altLang="en-US" sz="140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4599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4599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4599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4599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4599"/>
          </a:solidFill>
          <a:latin typeface="Arial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4599"/>
          </a:solidFill>
          <a:latin typeface="Arial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4599"/>
          </a:solidFill>
          <a:latin typeface="Arial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4599"/>
          </a:solidFill>
          <a:latin typeface="Arial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4599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60000"/>
        <a:buFont typeface="Wingdings" panose="05000000000000000000" pitchFamily="2" charset="2"/>
        <a:buChar char="q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70000"/>
        <a:buChar char="o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mailto:rXXXXXXX@ssh.esat.kuleuven.b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mailto:rXXXXXXX@ssh.esat.kuleuven.b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drone%20dangers,%20risks%20and%20injuries.avi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mverhels\ownCloud\2016-2017\Courses\P&amp;O5-6\LiPo%20explosion%20with%20and%20without%20LP-Guard%20bag.avi" TargetMode="External"/><Relationship Id="rId1" Type="http://schemas.microsoft.com/office/2007/relationships/media" Target="file:///C:\Users\mverhels\ownCloud\2016-2017\Courses\P&amp;O5-6\LiPo%20explosion%20with%20and%20without%20LP-Guard%20bag.avi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465263" y="3429000"/>
            <a:ext cx="9261475" cy="1900238"/>
          </a:xfrm>
          <a:ln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en-GB" altLang="en-US" dirty="0" smtClean="0"/>
              <a:t>H01q6 </a:t>
            </a:r>
            <a:r>
              <a:rPr lang="en-GB" altLang="en-US" dirty="0" err="1" smtClean="0"/>
              <a:t>Probleem</a:t>
            </a:r>
            <a:r>
              <a:rPr lang="en-GB" altLang="en-US" dirty="0" smtClean="0"/>
              <a:t> </a:t>
            </a:r>
            <a:r>
              <a:rPr lang="en-GB" altLang="en-US" dirty="0" err="1" smtClean="0"/>
              <a:t>oplossen</a:t>
            </a:r>
            <a:r>
              <a:rPr lang="en-GB" altLang="en-US" dirty="0" smtClean="0"/>
              <a:t> </a:t>
            </a:r>
            <a:r>
              <a:rPr lang="en-GB" altLang="en-US" dirty="0" err="1" smtClean="0"/>
              <a:t>en</a:t>
            </a:r>
            <a:r>
              <a:rPr lang="en-GB" altLang="en-US" dirty="0" smtClean="0"/>
              <a:t> </a:t>
            </a:r>
            <a:r>
              <a:rPr lang="en-GB" altLang="en-US" dirty="0" err="1" smtClean="0"/>
              <a:t>ontwerpen</a:t>
            </a:r>
            <a:r>
              <a:rPr lang="en-GB" altLang="en-US" dirty="0" smtClean="0"/>
              <a:t/>
            </a:r>
            <a:br>
              <a:rPr lang="en-GB" altLang="en-US" dirty="0" smtClean="0"/>
            </a:br>
            <a:r>
              <a:rPr lang="en-GB" altLang="en-US" dirty="0" smtClean="0"/>
              <a:t>EAGLE</a:t>
            </a:r>
            <a:br>
              <a:rPr lang="en-GB" altLang="en-US" dirty="0" smtClean="0"/>
            </a:br>
            <a:r>
              <a:rPr lang="en-GB" altLang="en-US" dirty="0" smtClean="0"/>
              <a:t>Ready for part2!!!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2216150" y="5491163"/>
            <a:ext cx="7662863" cy="1089025"/>
          </a:xfrm>
        </p:spPr>
        <p:txBody>
          <a:bodyPr/>
          <a:lstStyle/>
          <a:p>
            <a:pPr marL="0" indent="0" algn="ctr" eaLnBrk="1" hangingPunct="1">
              <a:buFont typeface="Wingdings" panose="05000000000000000000" pitchFamily="2" charset="2"/>
              <a:buNone/>
            </a:pPr>
            <a:r>
              <a:rPr lang="en-GB" altLang="en-US" sz="2400" dirty="0" smtClean="0"/>
              <a:t>W. </a:t>
            </a:r>
            <a:r>
              <a:rPr lang="en-GB" altLang="en-US" sz="2400" dirty="0" err="1" smtClean="0"/>
              <a:t>Dehaene</a:t>
            </a:r>
            <a:r>
              <a:rPr lang="en-GB" altLang="en-US" sz="2400" dirty="0" smtClean="0"/>
              <a:t>, P. </a:t>
            </a:r>
            <a:r>
              <a:rPr lang="en-GB" altLang="en-US" sz="2400" dirty="0" err="1" smtClean="0"/>
              <a:t>Wambacq</a:t>
            </a:r>
            <a:r>
              <a:rPr lang="en-GB" altLang="en-US" sz="2400" smtClean="0"/>
              <a:t>, M</a:t>
            </a:r>
            <a:r>
              <a:rPr lang="en-GB" altLang="en-US" sz="2400" dirty="0" smtClean="0"/>
              <a:t>. </a:t>
            </a:r>
            <a:r>
              <a:rPr lang="en-GB" altLang="en-US" sz="2400" dirty="0" err="1" smtClean="0"/>
              <a:t>Verhelst</a:t>
            </a:r>
            <a:r>
              <a:rPr lang="en-GB" altLang="en-US" sz="2400" dirty="0" smtClean="0"/>
              <a:t>, </a:t>
            </a:r>
            <a:r>
              <a:rPr lang="en-GB" altLang="en-US" sz="2400" dirty="0" err="1" smtClean="0"/>
              <a:t>R.Vanlaer</a:t>
            </a:r>
            <a:endParaRPr lang="en-GB" altLang="en-US" sz="2400" dirty="0" smtClean="0"/>
          </a:p>
        </p:txBody>
      </p:sp>
      <p:pic>
        <p:nvPicPr>
          <p:cNvPr id="512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2863" y="231775"/>
            <a:ext cx="5124450" cy="288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Typical week</a:t>
            </a:r>
          </a:p>
        </p:txBody>
      </p:sp>
      <p:sp>
        <p:nvSpPr>
          <p:cNvPr id="58371" name="Content Placeholder 2"/>
          <p:cNvSpPr>
            <a:spLocks noGrp="1"/>
          </p:cNvSpPr>
          <p:nvPr>
            <p:ph idx="1"/>
          </p:nvPr>
        </p:nvSpPr>
        <p:spPr>
          <a:xfrm>
            <a:off x="527049" y="1209675"/>
            <a:ext cx="11399231" cy="532765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 smtClean="0"/>
              <a:t>Slots:</a:t>
            </a:r>
          </a:p>
          <a:p>
            <a:pPr lvl="1" eaLnBrk="1" hangingPunct="1">
              <a:defRPr/>
            </a:pPr>
            <a:r>
              <a:rPr lang="en-US" sz="2400" dirty="0" smtClean="0"/>
              <a:t>Monday 13:30-16:00, Tuesday 13:30-18:30</a:t>
            </a:r>
          </a:p>
          <a:p>
            <a:pPr lvl="1" eaLnBrk="1" hangingPunct="1">
              <a:defRPr/>
            </a:pPr>
            <a:endParaRPr lang="en-US" sz="1600" dirty="0"/>
          </a:p>
          <a:p>
            <a:pPr eaLnBrk="1" hangingPunct="1">
              <a:defRPr/>
            </a:pPr>
            <a:r>
              <a:rPr lang="en-US" sz="2800" dirty="0" smtClean="0"/>
              <a:t>Rooms:</a:t>
            </a:r>
          </a:p>
          <a:p>
            <a:pPr lvl="1" eaLnBrk="1" hangingPunct="1">
              <a:defRPr/>
            </a:pPr>
            <a:r>
              <a:rPr lang="en-US" sz="2400" dirty="0" smtClean="0"/>
              <a:t>PC </a:t>
            </a:r>
            <a:r>
              <a:rPr lang="en-US" sz="2400" dirty="0"/>
              <a:t>rooms: 3 or 4 from this list: 00.57, 00.60, 02.53, </a:t>
            </a:r>
            <a:r>
              <a:rPr lang="en-US" sz="2400" dirty="0" smtClean="0"/>
              <a:t>02.54</a:t>
            </a:r>
          </a:p>
          <a:p>
            <a:pPr lvl="1" eaLnBrk="1" hangingPunct="1">
              <a:defRPr/>
            </a:pPr>
            <a:r>
              <a:rPr lang="en-US" sz="2400" dirty="0" smtClean="0"/>
              <a:t>02.58 (large room for prototyping, also PC room)</a:t>
            </a:r>
          </a:p>
          <a:p>
            <a:pPr lvl="1" eaLnBrk="1" hangingPunct="1">
              <a:defRPr/>
            </a:pPr>
            <a:r>
              <a:rPr lang="en-US" sz="2400" dirty="0" smtClean="0"/>
              <a:t>00.62  </a:t>
            </a:r>
            <a:r>
              <a:rPr lang="en-US" sz="2400" dirty="0"/>
              <a:t>(drone room</a:t>
            </a:r>
            <a:r>
              <a:rPr lang="en-US" sz="2400" dirty="0" smtClean="0"/>
              <a:t>)</a:t>
            </a:r>
          </a:p>
          <a:p>
            <a:pPr lvl="1" eaLnBrk="1" hangingPunct="1">
              <a:defRPr/>
            </a:pPr>
            <a:endParaRPr lang="en-US" sz="1600" dirty="0"/>
          </a:p>
          <a:p>
            <a:pPr eaLnBrk="1" hangingPunct="1">
              <a:defRPr/>
            </a:pPr>
            <a:r>
              <a:rPr lang="en-US" sz="2800" dirty="0" smtClean="0"/>
              <a:t>Who sits where?</a:t>
            </a:r>
          </a:p>
          <a:p>
            <a:pPr lvl="1" eaLnBrk="1" hangingPunct="1">
              <a:defRPr/>
            </a:pPr>
            <a:r>
              <a:rPr lang="en-US" sz="2400" dirty="0" smtClean="0"/>
              <a:t>Up to you… but make good arrangements</a:t>
            </a:r>
          </a:p>
          <a:p>
            <a:pPr lvl="2" eaLnBrk="1" hangingPunct="1">
              <a:defRPr/>
            </a:pPr>
            <a:r>
              <a:rPr lang="en-US" sz="2000" dirty="0" smtClean="0"/>
              <a:t>E.g. crypto (02.53), </a:t>
            </a:r>
            <a:r>
              <a:rPr lang="en-US" sz="2000" dirty="0" err="1" smtClean="0"/>
              <a:t>nav</a:t>
            </a:r>
            <a:r>
              <a:rPr lang="en-US" sz="2000" dirty="0" smtClean="0"/>
              <a:t> </a:t>
            </a:r>
            <a:r>
              <a:rPr lang="en-US" sz="2000" dirty="0" err="1" smtClean="0"/>
              <a:t>cntr</a:t>
            </a:r>
            <a:r>
              <a:rPr lang="en-US" sz="2000" dirty="0" smtClean="0"/>
              <a:t> (00.57), ESC/WPT (02.58)</a:t>
            </a:r>
          </a:p>
          <a:p>
            <a:pPr lvl="1" eaLnBrk="1" hangingPunct="1">
              <a:defRPr/>
            </a:pPr>
            <a:r>
              <a:rPr lang="en-US" sz="2400" dirty="0" smtClean="0"/>
              <a:t>Max 3 flying teams in the drone room. Don’t sit there if you do not need to fly</a:t>
            </a:r>
          </a:p>
          <a:p>
            <a:pPr lvl="1" eaLnBrk="1" hangingPunct="1">
              <a:defRPr/>
            </a:pPr>
            <a:r>
              <a:rPr lang="en-US" sz="2400" dirty="0" smtClean="0"/>
              <a:t>Know where to find your sub-teams and inform TA’s…</a:t>
            </a:r>
            <a:endParaRPr lang="en-US" sz="2400" dirty="0"/>
          </a:p>
          <a:p>
            <a:pPr eaLnBrk="1" hangingPunct="1">
              <a:defRPr/>
            </a:pPr>
            <a:endParaRPr lang="en-US" alt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07419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Planning 2</a:t>
            </a:r>
            <a:r>
              <a:rPr lang="en-US" baseline="30000" dirty="0" smtClean="0"/>
              <a:t>nd</a:t>
            </a:r>
            <a:r>
              <a:rPr lang="en-US" dirty="0" smtClean="0"/>
              <a:t> semester</a:t>
            </a:r>
          </a:p>
          <a:p>
            <a:r>
              <a:rPr lang="en-US" dirty="0"/>
              <a:t>Room allocations</a:t>
            </a:r>
          </a:p>
          <a:p>
            <a:r>
              <a:rPr lang="en-US" b="1" dirty="0">
                <a:solidFill>
                  <a:srgbClr val="FF0000"/>
                </a:solidFill>
              </a:rPr>
              <a:t>PC </a:t>
            </a:r>
            <a:r>
              <a:rPr lang="en-US" b="1" dirty="0" err="1">
                <a:solidFill>
                  <a:srgbClr val="FF0000"/>
                </a:solidFill>
              </a:rPr>
              <a:t>useage</a:t>
            </a:r>
            <a:r>
              <a:rPr lang="en-US" b="1" dirty="0">
                <a:solidFill>
                  <a:srgbClr val="FF0000"/>
                </a:solidFill>
              </a:rPr>
              <a:t> and </a:t>
            </a:r>
            <a:r>
              <a:rPr lang="en-US" b="1" dirty="0" err="1" smtClean="0">
                <a:solidFill>
                  <a:srgbClr val="FF0000"/>
                </a:solidFill>
              </a:rPr>
              <a:t>ssh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dirty="0" smtClean="0"/>
              <a:t>Safety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41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I work from my laptop?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Yes! You do not need an ESAT PC to run ESAT software</a:t>
            </a:r>
          </a:p>
          <a:p>
            <a:pPr lvl="1"/>
            <a:r>
              <a:rPr lang="en-US" dirty="0" smtClean="0"/>
              <a:t>From Linux distributions: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	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ssh</a:t>
            </a:r>
            <a:r>
              <a:rPr lang="en-US" dirty="0" smtClean="0"/>
              <a:t> –XC </a:t>
            </a:r>
            <a:r>
              <a:rPr lang="en-US" dirty="0" smtClean="0">
                <a:hlinkClick r:id="rId2"/>
              </a:rPr>
              <a:t>rXXXXXXX@ssh.esat.kuleuven.be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	</a:t>
            </a:r>
            <a:r>
              <a:rPr lang="en-US" dirty="0" err="1" smtClean="0"/>
              <a:t>ssh</a:t>
            </a:r>
            <a:r>
              <a:rPr lang="en-US" dirty="0" smtClean="0"/>
              <a:t> –XC vierre64</a:t>
            </a:r>
          </a:p>
          <a:p>
            <a:pPr lvl="1"/>
            <a:r>
              <a:rPr lang="en-US" dirty="0" smtClean="0"/>
              <a:t>Now you can start working in this terminal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683" y="2677380"/>
            <a:ext cx="5648325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70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I work from my laptop?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Yes! You do not need an ESAT PC to run ESAT software</a:t>
            </a:r>
          </a:p>
          <a:p>
            <a:pPr lvl="1"/>
            <a:r>
              <a:rPr lang="en-US" dirty="0" smtClean="0"/>
              <a:t>From Windows machines:</a:t>
            </a:r>
          </a:p>
          <a:p>
            <a:pPr lvl="2"/>
            <a:r>
              <a:rPr lang="en-US" dirty="0" smtClean="0"/>
              <a:t>Install and open putty</a:t>
            </a:r>
          </a:p>
          <a:p>
            <a:pPr lvl="2"/>
            <a:r>
              <a:rPr lang="en-US" dirty="0" smtClean="0"/>
              <a:t>Enter Host Name and Port</a:t>
            </a:r>
          </a:p>
          <a:p>
            <a:pPr lvl="2"/>
            <a:r>
              <a:rPr lang="en-US" dirty="0" smtClean="0"/>
              <a:t>“Open”</a:t>
            </a:r>
          </a:p>
          <a:p>
            <a:pPr lvl="2"/>
            <a:r>
              <a:rPr lang="en-US" dirty="0" smtClean="0"/>
              <a:t>Log in as: </a:t>
            </a:r>
            <a:r>
              <a:rPr lang="en-US" dirty="0" err="1" smtClean="0"/>
              <a:t>rXXXXXXX</a:t>
            </a:r>
            <a:endParaRPr lang="en-US" dirty="0" smtClean="0"/>
          </a:p>
          <a:p>
            <a:pPr lvl="2"/>
            <a:r>
              <a:rPr lang="en-US" dirty="0" smtClean="0"/>
              <a:t>Enter your ESAT password</a:t>
            </a:r>
          </a:p>
          <a:p>
            <a:pPr lvl="2"/>
            <a:r>
              <a:rPr lang="en-US" dirty="0" smtClean="0"/>
              <a:t>Enter:</a:t>
            </a: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		</a:t>
            </a:r>
            <a:r>
              <a:rPr lang="en-US" dirty="0" err="1" smtClean="0"/>
              <a:t>ssh</a:t>
            </a:r>
            <a:r>
              <a:rPr lang="en-US" dirty="0" smtClean="0"/>
              <a:t> –XC vierre64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Now you can start working in this terminal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488" y="1899425"/>
            <a:ext cx="4011204" cy="388696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932614" y="2813538"/>
            <a:ext cx="2555631" cy="2032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3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I work from my laptop?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Yes! You do not need an ESAT PC to run ESAT software</a:t>
            </a:r>
          </a:p>
          <a:p>
            <a:pPr lvl="1"/>
            <a:r>
              <a:rPr lang="en-US" dirty="0" smtClean="0"/>
              <a:t>From OSX: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	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ssh</a:t>
            </a:r>
            <a:r>
              <a:rPr lang="en-US" dirty="0" smtClean="0"/>
              <a:t> –YC </a:t>
            </a:r>
            <a:r>
              <a:rPr lang="en-US" dirty="0" smtClean="0">
                <a:hlinkClick r:id="rId2"/>
              </a:rPr>
              <a:t>rXXXXXXX@ssh.esat.kuleuven.be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	</a:t>
            </a:r>
            <a:r>
              <a:rPr lang="en-US" dirty="0" err="1" smtClean="0"/>
              <a:t>ssh</a:t>
            </a:r>
            <a:r>
              <a:rPr lang="en-US" dirty="0" smtClean="0"/>
              <a:t> –XC vierre64</a:t>
            </a:r>
          </a:p>
          <a:p>
            <a:pPr lvl="1"/>
            <a:r>
              <a:rPr lang="en-US" dirty="0" smtClean="0"/>
              <a:t>(Install </a:t>
            </a:r>
            <a:r>
              <a:rPr lang="en-US" dirty="0" err="1" smtClean="0"/>
              <a:t>Xquartz</a:t>
            </a:r>
            <a:r>
              <a:rPr lang="en-US" dirty="0" smtClean="0"/>
              <a:t> if required)</a:t>
            </a:r>
          </a:p>
          <a:p>
            <a:pPr lvl="1"/>
            <a:r>
              <a:rPr lang="en-US" dirty="0" smtClean="0"/>
              <a:t>Now you can start working in this terminal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683" y="2677380"/>
            <a:ext cx="5648325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95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Planning 2</a:t>
            </a:r>
            <a:r>
              <a:rPr lang="en-US" baseline="30000" dirty="0" smtClean="0"/>
              <a:t>nd</a:t>
            </a:r>
            <a:r>
              <a:rPr lang="en-US" dirty="0" smtClean="0"/>
              <a:t> semester</a:t>
            </a:r>
          </a:p>
          <a:p>
            <a:r>
              <a:rPr lang="en-US" dirty="0"/>
              <a:t>Room allocations</a:t>
            </a:r>
          </a:p>
          <a:p>
            <a:r>
              <a:rPr lang="en-US" dirty="0"/>
              <a:t>PC </a:t>
            </a:r>
            <a:r>
              <a:rPr lang="en-US" dirty="0" err="1"/>
              <a:t>useage</a:t>
            </a:r>
            <a:r>
              <a:rPr lang="en-US" dirty="0"/>
              <a:t> and </a:t>
            </a:r>
            <a:r>
              <a:rPr lang="en-US" dirty="0" err="1" smtClean="0"/>
              <a:t>ssh</a:t>
            </a:r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Safety</a:t>
            </a:r>
          </a:p>
        </p:txBody>
      </p:sp>
    </p:spTree>
    <p:extLst>
      <p:ext uri="{BB962C8B-B14F-4D97-AF65-F5344CB8AC3E}">
        <p14:creationId xmlns:p14="http://schemas.microsoft.com/office/powerpoint/2010/main" val="334810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nl-BE" dirty="0" smtClean="0"/>
              <a:t>Eagle Safety!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>
          <a:xfrm>
            <a:off x="447675" y="1436688"/>
            <a:ext cx="11055350" cy="5327650"/>
          </a:xfrm>
        </p:spPr>
        <p:txBody>
          <a:bodyPr/>
          <a:lstStyle/>
          <a:p>
            <a:r>
              <a:rPr lang="en-US" altLang="nl-BE" dirty="0" smtClean="0"/>
              <a:t>Super </a:t>
            </a:r>
            <a:r>
              <a:rPr lang="en-US" altLang="nl-BE" dirty="0" err="1" smtClean="0"/>
              <a:t>super</a:t>
            </a:r>
            <a:r>
              <a:rPr lang="en-US" altLang="nl-BE" dirty="0" smtClean="0"/>
              <a:t> important </a:t>
            </a:r>
            <a:r>
              <a:rPr lang="en-US" altLang="nl-BE" dirty="0" smtClean="0">
                <a:sym typeface="Wingdings" panose="05000000000000000000" pitchFamily="2" charset="2"/>
              </a:rPr>
              <a:t> Drones are MEGA fun, but they can cause serious injury if you are careless!!</a:t>
            </a:r>
          </a:p>
          <a:p>
            <a:r>
              <a:rPr lang="en-US" altLang="nl-BE" dirty="0" smtClean="0"/>
              <a:t>2 main risks : </a:t>
            </a:r>
          </a:p>
          <a:p>
            <a:pPr lvl="1"/>
            <a:r>
              <a:rPr lang="en-US" altLang="nl-BE" dirty="0" smtClean="0"/>
              <a:t>propeller cuts 		 			lipo </a:t>
            </a:r>
            <a:r>
              <a:rPr lang="en-US" altLang="nl-BE" dirty="0"/>
              <a:t>battery fire</a:t>
            </a:r>
          </a:p>
          <a:p>
            <a:pPr lvl="1"/>
            <a:endParaRPr lang="en-US" altLang="nl-BE" dirty="0" smtClean="0"/>
          </a:p>
          <a:p>
            <a:endParaRPr lang="en-US" altLang="nl-BE" dirty="0" smtClean="0">
              <a:solidFill>
                <a:srgbClr val="FF0000"/>
              </a:solidFill>
            </a:endParaRPr>
          </a:p>
          <a:p>
            <a:endParaRPr lang="en-US" altLang="nl-BE" dirty="0">
              <a:solidFill>
                <a:srgbClr val="FF0000"/>
              </a:solidFill>
            </a:endParaRPr>
          </a:p>
          <a:p>
            <a:endParaRPr lang="en-US" altLang="nl-BE" dirty="0" smtClean="0"/>
          </a:p>
        </p:txBody>
      </p:sp>
      <p:grpSp>
        <p:nvGrpSpPr>
          <p:cNvPr id="6" name="Group 5"/>
          <p:cNvGrpSpPr/>
          <p:nvPr/>
        </p:nvGrpSpPr>
        <p:grpSpPr>
          <a:xfrm>
            <a:off x="997498" y="3753781"/>
            <a:ext cx="3921343" cy="3010557"/>
            <a:chOff x="997498" y="3753781"/>
            <a:chExt cx="3921343" cy="301055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7498" y="3753781"/>
              <a:ext cx="3921343" cy="2411333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072055" y="6241118"/>
              <a:ext cx="38467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BE" sz="1400" dirty="0" err="1" smtClean="0"/>
                <a:t>Enrique</a:t>
              </a:r>
              <a:r>
                <a:rPr lang="nl-BE" sz="1400" dirty="0" smtClean="0"/>
                <a:t> Iglesias </a:t>
              </a:r>
              <a:r>
                <a:rPr lang="nl-BE" sz="1400" dirty="0" err="1" smtClean="0"/>
                <a:t>grabbed</a:t>
              </a:r>
              <a:r>
                <a:rPr lang="nl-BE" sz="1400" dirty="0" smtClean="0"/>
                <a:t> drone </a:t>
              </a:r>
              <a:r>
                <a:rPr lang="nl-BE" sz="1400" dirty="0" err="1" smtClean="0"/>
                <a:t>during</a:t>
              </a:r>
              <a:r>
                <a:rPr lang="nl-BE" sz="1400" dirty="0" smtClean="0"/>
                <a:t> concert </a:t>
              </a:r>
              <a:r>
                <a:rPr lang="nl-BE" sz="1400" dirty="0" err="1" smtClean="0"/>
                <a:t>and</a:t>
              </a:r>
              <a:r>
                <a:rPr lang="nl-BE" sz="1400" dirty="0" smtClean="0"/>
                <a:t> cut his </a:t>
              </a:r>
              <a:r>
                <a:rPr lang="nl-BE" sz="1400" dirty="0" err="1" smtClean="0"/>
                <a:t>fingers</a:t>
              </a:r>
              <a:endParaRPr lang="nl-BE" sz="14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988393" y="3753781"/>
            <a:ext cx="4159336" cy="2716141"/>
            <a:chOff x="6988393" y="3753781"/>
            <a:chExt cx="4159336" cy="271614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88393" y="3753781"/>
              <a:ext cx="4051779" cy="206460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988393" y="6162145"/>
              <a:ext cx="41593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BE" sz="1400" dirty="0" smtClean="0"/>
                <a:t>Lipo </a:t>
              </a:r>
              <a:r>
                <a:rPr lang="nl-BE" sz="1400" dirty="0" err="1" smtClean="0"/>
                <a:t>pierced</a:t>
              </a:r>
              <a:r>
                <a:rPr lang="nl-BE" sz="1400" dirty="0" smtClean="0"/>
                <a:t> </a:t>
              </a:r>
              <a:r>
                <a:rPr lang="nl-BE" sz="1400" dirty="0" err="1" smtClean="0"/>
                <a:t>with</a:t>
              </a:r>
              <a:r>
                <a:rPr lang="nl-BE" sz="1400" dirty="0" smtClean="0"/>
                <a:t> </a:t>
              </a:r>
              <a:r>
                <a:rPr lang="nl-BE" sz="1400" dirty="0" err="1" smtClean="0"/>
                <a:t>nail</a:t>
              </a:r>
              <a:r>
                <a:rPr lang="nl-BE" sz="1400" dirty="0" smtClean="0"/>
                <a:t> </a:t>
              </a:r>
              <a:r>
                <a:rPr lang="nl-BE" sz="1400" dirty="0" err="1" smtClean="0"/>
                <a:t>catches</a:t>
              </a:r>
              <a:r>
                <a:rPr lang="nl-BE" sz="1400" dirty="0" smtClean="0"/>
                <a:t> </a:t>
              </a:r>
              <a:r>
                <a:rPr lang="nl-BE" sz="1400" dirty="0" err="1" smtClean="0"/>
                <a:t>fire</a:t>
              </a:r>
              <a:endParaRPr lang="nl-BE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82090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nl-BE" dirty="0"/>
              <a:t>Eagle Safety : propeller cuts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altLang="nl-BE" dirty="0" smtClean="0"/>
          </a:p>
          <a:p>
            <a:pPr lvl="1"/>
            <a:r>
              <a:rPr lang="en-US" altLang="nl-BE" dirty="0" smtClean="0"/>
              <a:t>Safety </a:t>
            </a:r>
            <a:r>
              <a:rPr lang="en-US" altLang="nl-BE" dirty="0"/>
              <a:t>measures</a:t>
            </a:r>
          </a:p>
          <a:p>
            <a:pPr lvl="2"/>
            <a:r>
              <a:rPr lang="en-US" altLang="nl-BE" u="sng" dirty="0"/>
              <a:t>Kill </a:t>
            </a:r>
            <a:r>
              <a:rPr lang="en-US" altLang="nl-BE" u="sng" dirty="0" smtClean="0"/>
              <a:t>switch</a:t>
            </a:r>
            <a:r>
              <a:rPr lang="en-US" altLang="nl-BE" dirty="0" smtClean="0"/>
              <a:t>: implemented in FPGA, cuts signal to motors</a:t>
            </a:r>
            <a:endParaRPr lang="en-US" altLang="nl-BE" dirty="0"/>
          </a:p>
          <a:p>
            <a:pPr lvl="2"/>
            <a:r>
              <a:rPr lang="en-US" altLang="nl-BE" u="sng" dirty="0"/>
              <a:t>Arming </a:t>
            </a:r>
            <a:r>
              <a:rPr lang="en-US" altLang="nl-BE" u="sng" dirty="0" smtClean="0"/>
              <a:t>procedure</a:t>
            </a:r>
            <a:r>
              <a:rPr lang="en-US" altLang="nl-BE" dirty="0" smtClean="0"/>
              <a:t>: implemented in flight software, disables throttle when unarmed and sends OFF signal to motors</a:t>
            </a:r>
            <a:endParaRPr lang="en-US" altLang="nl-BE" dirty="0"/>
          </a:p>
          <a:p>
            <a:pPr lvl="2"/>
            <a:r>
              <a:rPr lang="en-US" altLang="nl-BE" u="sng" dirty="0" smtClean="0"/>
              <a:t>Heartbeat</a:t>
            </a:r>
            <a:r>
              <a:rPr lang="en-US" altLang="nl-BE" dirty="0" smtClean="0"/>
              <a:t>: flight software sends control signal to FPGA each second to indicate it is operating.  Prevents copter going wild by cutting signal to motors when software crashes.</a:t>
            </a:r>
            <a:endParaRPr lang="en-US" altLang="nl-BE" dirty="0"/>
          </a:p>
          <a:p>
            <a:pPr lvl="2"/>
            <a:r>
              <a:rPr lang="en-US" altLang="nl-BE" u="sng" dirty="0" smtClean="0"/>
              <a:t>Failsafe</a:t>
            </a:r>
            <a:r>
              <a:rPr lang="en-US" altLang="nl-BE" dirty="0" smtClean="0"/>
              <a:t>: implemented in receiver, activates kill switch when radio control connection is lost.</a:t>
            </a:r>
          </a:p>
          <a:p>
            <a:pPr lvl="2"/>
            <a:r>
              <a:rPr lang="en-US" altLang="nl-BE" u="sng" dirty="0" smtClean="0">
                <a:solidFill>
                  <a:srgbClr val="FF0000"/>
                </a:solidFill>
              </a:rPr>
              <a:t>Throttle down = motors off and controller idle</a:t>
            </a:r>
            <a:r>
              <a:rPr lang="en-US" altLang="nl-BE" dirty="0" smtClean="0">
                <a:solidFill>
                  <a:srgbClr val="FF0000"/>
                </a:solidFill>
              </a:rPr>
              <a:t>: must be implemented by students into flight controller software and demonstrated before flight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2078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nl-BE" dirty="0" smtClean="0"/>
              <a:t>Eagle Safety : propeller cuts</a:t>
            </a:r>
            <a:endParaRPr lang="nl-BE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nl-BE" dirty="0" smtClean="0"/>
              <a:t>RC transmitter : switches in forward (up) </a:t>
            </a:r>
            <a:r>
              <a:rPr lang="nl-BE" dirty="0" err="1" smtClean="0"/>
              <a:t>position</a:t>
            </a:r>
            <a:r>
              <a:rPr lang="nl-BE" dirty="0" smtClean="0"/>
              <a:t> = safe or manual state.</a:t>
            </a:r>
          </a:p>
          <a:p>
            <a:pPr lvl="1"/>
            <a:r>
              <a:rPr lang="nl-BE" dirty="0" smtClean="0"/>
              <a:t>Holding </a:t>
            </a:r>
            <a:r>
              <a:rPr lang="nl-BE" dirty="0" err="1" smtClean="0"/>
              <a:t>throttle</a:t>
            </a:r>
            <a:r>
              <a:rPr lang="nl-BE" dirty="0" smtClean="0"/>
              <a:t> 2 sec downright = arm, </a:t>
            </a:r>
            <a:r>
              <a:rPr lang="nl-BE" dirty="0" err="1" smtClean="0"/>
              <a:t>downleft</a:t>
            </a:r>
            <a:r>
              <a:rPr lang="nl-BE" dirty="0" smtClean="0"/>
              <a:t> = </a:t>
            </a:r>
            <a:r>
              <a:rPr lang="nl-BE" dirty="0" err="1" smtClean="0"/>
              <a:t>disarm</a:t>
            </a:r>
            <a:endParaRPr lang="nl-BE" dirty="0" smtClean="0"/>
          </a:p>
          <a:p>
            <a:endParaRPr lang="nl-BE" dirty="0"/>
          </a:p>
        </p:txBody>
      </p:sp>
      <p:pic>
        <p:nvPicPr>
          <p:cNvPr id="8" name="Picture 7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099" y="2907151"/>
            <a:ext cx="5597301" cy="31437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1348" y="2837863"/>
            <a:ext cx="3973389" cy="379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6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nl-BE" dirty="0"/>
              <a:t>Eagle </a:t>
            </a:r>
            <a:r>
              <a:rPr lang="en-US" altLang="nl-BE" dirty="0" smtClean="0"/>
              <a:t>Safety : propeller cuts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>
                <a:solidFill>
                  <a:srgbClr val="FF0000"/>
                </a:solidFill>
              </a:rPr>
              <a:t>Never have an ARMED (activated) copter WITH propellers on OUTSIDE the safety net</a:t>
            </a:r>
            <a:r>
              <a:rPr lang="en-US" dirty="0" smtClean="0"/>
              <a:t>.</a:t>
            </a:r>
          </a:p>
          <a:p>
            <a:pPr lvl="1"/>
            <a:r>
              <a:rPr lang="en-US" altLang="nl-BE" dirty="0" smtClean="0"/>
              <a:t>Only 1 person is allowed inside each compartment of the </a:t>
            </a:r>
            <a:r>
              <a:rPr lang="en-US" altLang="nl-BE" dirty="0" err="1" smtClean="0"/>
              <a:t>safetynet</a:t>
            </a:r>
            <a:r>
              <a:rPr lang="en-US" altLang="nl-BE" dirty="0" smtClean="0"/>
              <a:t>, together with the DISARMED copter, whose motors are killed with the </a:t>
            </a:r>
            <a:r>
              <a:rPr lang="en-US" altLang="nl-BE" dirty="0" err="1" smtClean="0"/>
              <a:t>killswitch</a:t>
            </a:r>
            <a:r>
              <a:rPr lang="en-US" altLang="nl-BE" dirty="0" smtClean="0"/>
              <a:t>.</a:t>
            </a:r>
          </a:p>
          <a:p>
            <a:pPr lvl="1"/>
            <a:r>
              <a:rPr lang="en-US" altLang="nl-BE" dirty="0" smtClean="0"/>
              <a:t>When flying everyone, pilot included, is OUTSIDE the </a:t>
            </a:r>
            <a:r>
              <a:rPr lang="en-US" altLang="nl-BE" dirty="0" err="1" smtClean="0"/>
              <a:t>safetynet</a:t>
            </a:r>
            <a:r>
              <a:rPr lang="en-US" altLang="nl-BE" dirty="0" smtClean="0"/>
              <a:t>.</a:t>
            </a:r>
          </a:p>
          <a:p>
            <a:pPr lvl="1"/>
            <a:r>
              <a:rPr lang="en-US" altLang="nl-BE" dirty="0" smtClean="0"/>
              <a:t>Never be alone when flying or testing with propellers on the motors.</a:t>
            </a:r>
          </a:p>
          <a:p>
            <a:pPr lvl="1"/>
            <a:r>
              <a:rPr lang="en-US" altLang="nl-BE" dirty="0" smtClean="0"/>
              <a:t>Long hair should be tied and loose jewelry or scarfs avoided.</a:t>
            </a:r>
          </a:p>
          <a:p>
            <a:pPr lvl="1"/>
            <a:r>
              <a:rPr lang="en-US" altLang="nl-BE" dirty="0" smtClean="0"/>
              <a:t>Flying is only allowed by students who have gotten instructions and are cleared for flight by Rudi Vanlaer.</a:t>
            </a:r>
          </a:p>
          <a:p>
            <a:pPr lvl="1"/>
            <a:endParaRPr lang="en-US" alt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77543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Planning 2</a:t>
            </a:r>
            <a:r>
              <a:rPr lang="en-US" baseline="30000" dirty="0" smtClean="0">
                <a:solidFill>
                  <a:srgbClr val="FF0000"/>
                </a:solidFill>
              </a:rPr>
              <a:t>nd</a:t>
            </a:r>
            <a:r>
              <a:rPr lang="en-US" dirty="0" smtClean="0">
                <a:solidFill>
                  <a:srgbClr val="FF0000"/>
                </a:solidFill>
              </a:rPr>
              <a:t> semester</a:t>
            </a:r>
          </a:p>
          <a:p>
            <a:r>
              <a:rPr lang="en-US" dirty="0" smtClean="0"/>
              <a:t>Room allocations</a:t>
            </a:r>
          </a:p>
          <a:p>
            <a:r>
              <a:rPr lang="en-US" dirty="0" smtClean="0"/>
              <a:t>PC </a:t>
            </a:r>
            <a:r>
              <a:rPr lang="en-US" dirty="0" err="1" smtClean="0"/>
              <a:t>useage</a:t>
            </a:r>
            <a:r>
              <a:rPr lang="en-US" dirty="0" smtClean="0"/>
              <a:t> and </a:t>
            </a:r>
            <a:r>
              <a:rPr lang="en-US" dirty="0" err="1" smtClean="0"/>
              <a:t>ssh</a:t>
            </a:r>
            <a:endParaRPr lang="en-US" dirty="0" smtClean="0"/>
          </a:p>
          <a:p>
            <a:r>
              <a:rPr lang="en-US" dirty="0" smtClean="0"/>
              <a:t>Safety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7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nl-BE" dirty="0"/>
              <a:t>Eagle Safety : </a:t>
            </a:r>
            <a:r>
              <a:rPr lang="en-US" altLang="nl-BE" dirty="0" smtClean="0"/>
              <a:t>lipo fire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447675" y="1436688"/>
            <a:ext cx="11055350" cy="5327650"/>
          </a:xfrm>
        </p:spPr>
        <p:txBody>
          <a:bodyPr/>
          <a:lstStyle/>
          <a:p>
            <a:pPr lvl="1"/>
            <a:r>
              <a:rPr lang="en-US" altLang="nl-BE" dirty="0" smtClean="0"/>
              <a:t>Lithium batteries can catch fire when they are badly mistreated, charged the wrong way, shorted or when polarity is reversed.</a:t>
            </a:r>
          </a:p>
          <a:p>
            <a:pPr lvl="1"/>
            <a:r>
              <a:rPr lang="en-US" altLang="nl-BE" dirty="0" smtClean="0"/>
              <a:t>Only charge on dedicated charging stations and make sure charger settings are correct.</a:t>
            </a:r>
          </a:p>
          <a:p>
            <a:pPr lvl="1"/>
            <a:r>
              <a:rPr lang="en-US" altLang="nl-BE" dirty="0" smtClean="0"/>
              <a:t>3S lipo</a:t>
            </a:r>
          </a:p>
          <a:p>
            <a:pPr lvl="1"/>
            <a:r>
              <a:rPr lang="en-US" altLang="nl-BE" dirty="0" smtClean="0"/>
              <a:t>5,0A charge current</a:t>
            </a:r>
          </a:p>
          <a:p>
            <a:pPr lvl="1"/>
            <a:r>
              <a:rPr lang="en-US" altLang="nl-BE" dirty="0" smtClean="0"/>
              <a:t>Voltage between 9,0V – 12,6V</a:t>
            </a:r>
          </a:p>
          <a:p>
            <a:pPr lvl="1"/>
            <a:r>
              <a:rPr lang="en-US" altLang="nl-BE" dirty="0" smtClean="0"/>
              <a:t>Press ‘+’ to see voltages per cell</a:t>
            </a:r>
          </a:p>
          <a:p>
            <a:pPr lvl="2"/>
            <a:r>
              <a:rPr lang="en-US" altLang="nl-BE" dirty="0" smtClean="0"/>
              <a:t>Between 3,0V and 4,20V</a:t>
            </a:r>
          </a:p>
          <a:p>
            <a:pPr lvl="2"/>
            <a:r>
              <a:rPr lang="en-US" altLang="nl-BE" dirty="0" smtClean="0"/>
              <a:t>All should be </a:t>
            </a:r>
            <a:r>
              <a:rPr lang="en-US" altLang="nl-BE" smtClean="0"/>
              <a:t>equal within </a:t>
            </a:r>
            <a:r>
              <a:rPr lang="en-US" altLang="nl-BE" dirty="0" smtClean="0"/>
              <a:t>0,05V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785" y="3252082"/>
            <a:ext cx="4470343" cy="328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27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nl-BE" dirty="0"/>
              <a:t>Eagle Safety : lipo fire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nl-BE" dirty="0"/>
              <a:t>READ </a:t>
            </a:r>
            <a:r>
              <a:rPr lang="en-US" altLang="nl-BE" dirty="0" smtClean="0"/>
              <a:t>LIPO AND CHARGER </a:t>
            </a:r>
            <a:r>
              <a:rPr lang="en-US" altLang="nl-BE" dirty="0"/>
              <a:t>INSTRUCTIONS</a:t>
            </a:r>
          </a:p>
          <a:p>
            <a:pPr lvl="1"/>
            <a:r>
              <a:rPr lang="en-US" altLang="nl-BE" dirty="0"/>
              <a:t>ALWAYS use safety </a:t>
            </a:r>
            <a:r>
              <a:rPr lang="en-US" altLang="nl-BE" dirty="0" smtClean="0"/>
              <a:t>bag and charge on non-flammable surface</a:t>
            </a:r>
            <a:endParaRPr lang="en-US" altLang="nl-BE" dirty="0"/>
          </a:p>
          <a:p>
            <a:pPr lvl="1"/>
            <a:r>
              <a:rPr lang="en-US" altLang="nl-BE" dirty="0"/>
              <a:t>Never charge </a:t>
            </a:r>
            <a:r>
              <a:rPr lang="en-US" altLang="nl-BE" dirty="0" smtClean="0"/>
              <a:t>unattended</a:t>
            </a:r>
          </a:p>
          <a:p>
            <a:pPr lvl="1"/>
            <a:r>
              <a:rPr lang="en-US" altLang="nl-BE" dirty="0" smtClean="0"/>
              <a:t>Never overcharge </a:t>
            </a:r>
            <a:r>
              <a:rPr lang="en-US" altLang="nl-BE" dirty="0" err="1" smtClean="0"/>
              <a:t>lipos</a:t>
            </a:r>
            <a:endParaRPr lang="en-US" altLang="nl-BE" dirty="0" smtClean="0"/>
          </a:p>
          <a:p>
            <a:pPr lvl="1"/>
            <a:r>
              <a:rPr lang="en-US" altLang="nl-BE" dirty="0" smtClean="0"/>
              <a:t>Store in lipo bag and in cabinet</a:t>
            </a:r>
          </a:p>
          <a:p>
            <a:pPr lvl="1"/>
            <a:r>
              <a:rPr lang="en-US" altLang="nl-BE" dirty="0" smtClean="0"/>
              <a:t>Don’t expose to temperature &gt; 70°C</a:t>
            </a:r>
          </a:p>
          <a:p>
            <a:pPr lvl="1"/>
            <a:r>
              <a:rPr lang="en-US" altLang="nl-BE" dirty="0" smtClean="0"/>
              <a:t>Never short circuit or reverse polarity</a:t>
            </a:r>
          </a:p>
          <a:p>
            <a:pPr lvl="1"/>
            <a:r>
              <a:rPr lang="en-US" altLang="nl-BE" dirty="0" smtClean="0"/>
              <a:t>Always use balance charging function</a:t>
            </a:r>
          </a:p>
          <a:p>
            <a:pPr lvl="1"/>
            <a:r>
              <a:rPr lang="en-US" altLang="nl-BE" dirty="0" smtClean="0">
                <a:solidFill>
                  <a:srgbClr val="FF0000"/>
                </a:solidFill>
              </a:rPr>
              <a:t>Connect balance charge plug correctly!!</a:t>
            </a:r>
          </a:p>
          <a:p>
            <a:pPr lvl="1"/>
            <a:r>
              <a:rPr lang="en-US" altLang="nl-BE" dirty="0" smtClean="0"/>
              <a:t>Do not remove or bypass fuse 50A–2sec</a:t>
            </a:r>
            <a:endParaRPr lang="en-US" altLang="nl-BE" dirty="0"/>
          </a:p>
          <a:p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5764" y="2353585"/>
            <a:ext cx="4506236" cy="371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4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nl-BE" dirty="0"/>
              <a:t>Eagle Safety : lipo fire</a:t>
            </a:r>
            <a:endParaRPr lang="nl-BE" dirty="0"/>
          </a:p>
        </p:txBody>
      </p:sp>
      <p:pic>
        <p:nvPicPr>
          <p:cNvPr id="4" name="LiPo explosion with and without LP-Guard bag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14" y="1756184"/>
            <a:ext cx="5959584" cy="4469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876508"/>
            <a:ext cx="6065955" cy="423009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2637" y="6106602"/>
            <a:ext cx="5518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 smtClean="0"/>
              <a:t>Correct way </a:t>
            </a:r>
            <a:r>
              <a:rPr lang="nl-BE" dirty="0" err="1" smtClean="0"/>
              <a:t>to</a:t>
            </a:r>
            <a:r>
              <a:rPr lang="nl-BE" dirty="0" smtClean="0"/>
              <a:t> charge </a:t>
            </a:r>
            <a:r>
              <a:rPr lang="nl-BE" dirty="0" err="1" smtClean="0"/>
              <a:t>lipo’s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62229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Planning 2</a:t>
            </a:r>
            <a:r>
              <a:rPr lang="en-US" baseline="30000" dirty="0" smtClean="0"/>
              <a:t>nd</a:t>
            </a:r>
            <a:r>
              <a:rPr lang="en-US" dirty="0" smtClean="0"/>
              <a:t> semester</a:t>
            </a:r>
          </a:p>
          <a:p>
            <a:r>
              <a:rPr lang="en-US" dirty="0"/>
              <a:t>Room allocations</a:t>
            </a:r>
          </a:p>
          <a:p>
            <a:r>
              <a:rPr lang="en-US" dirty="0"/>
              <a:t>PC </a:t>
            </a:r>
            <a:r>
              <a:rPr lang="en-US" dirty="0" err="1"/>
              <a:t>useage</a:t>
            </a:r>
            <a:r>
              <a:rPr lang="en-US" dirty="0"/>
              <a:t> and VPN</a:t>
            </a:r>
          </a:p>
          <a:p>
            <a:r>
              <a:rPr lang="en-US" dirty="0"/>
              <a:t>Safety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Questions?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6" t="26569" r="5873" b="28661"/>
          <a:stretch>
            <a:fillRect/>
          </a:stretch>
        </p:blipFill>
        <p:spPr bwMode="auto">
          <a:xfrm>
            <a:off x="5181600" y="4608513"/>
            <a:ext cx="6770688" cy="2249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815404" y="3038853"/>
            <a:ext cx="39453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/>
              <a:t>Enjoy!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419515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nl-BE" dirty="0" smtClean="0"/>
              <a:t>Eagle Part 2!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>
          <a:xfrm>
            <a:off x="447675" y="1436688"/>
            <a:ext cx="11055350" cy="5327650"/>
          </a:xfrm>
        </p:spPr>
        <p:txBody>
          <a:bodyPr/>
          <a:lstStyle/>
          <a:p>
            <a:r>
              <a:rPr lang="en-US" altLang="nl-BE" dirty="0" err="1" smtClean="0"/>
              <a:t>Succesful</a:t>
            </a:r>
            <a:r>
              <a:rPr lang="en-US" altLang="nl-BE" dirty="0" smtClean="0"/>
              <a:t> 1</a:t>
            </a:r>
            <a:r>
              <a:rPr lang="en-US" altLang="nl-BE" baseline="30000" dirty="0" smtClean="0"/>
              <a:t>st</a:t>
            </a:r>
            <a:r>
              <a:rPr lang="en-US" altLang="nl-BE" dirty="0" smtClean="0"/>
              <a:t> semester!</a:t>
            </a:r>
          </a:p>
          <a:p>
            <a:pPr lvl="1"/>
            <a:r>
              <a:rPr lang="en-US" altLang="nl-BE" dirty="0" smtClean="0"/>
              <a:t>Detected lines</a:t>
            </a:r>
          </a:p>
          <a:p>
            <a:pPr lvl="1"/>
            <a:r>
              <a:rPr lang="en-US" altLang="nl-BE" dirty="0" smtClean="0"/>
              <a:t>Communicated videos</a:t>
            </a:r>
          </a:p>
          <a:p>
            <a:pPr lvl="1"/>
            <a:r>
              <a:rPr lang="en-US" altLang="nl-BE" dirty="0" err="1" smtClean="0"/>
              <a:t>Spinned</a:t>
            </a:r>
            <a:r>
              <a:rPr lang="en-US" altLang="nl-BE" dirty="0" smtClean="0"/>
              <a:t> rotors</a:t>
            </a:r>
          </a:p>
          <a:p>
            <a:pPr lvl="1"/>
            <a:r>
              <a:rPr lang="en-US" altLang="nl-BE" dirty="0" smtClean="0"/>
              <a:t>Transferred power</a:t>
            </a:r>
          </a:p>
          <a:p>
            <a:pPr lvl="1"/>
            <a:r>
              <a:rPr lang="en-US" altLang="nl-BE" dirty="0" smtClean="0"/>
              <a:t>Even flew some drones!</a:t>
            </a:r>
          </a:p>
          <a:p>
            <a:pPr lvl="1"/>
            <a:endParaRPr lang="en-US" altLang="nl-BE" dirty="0"/>
          </a:p>
          <a:p>
            <a:r>
              <a:rPr lang="en-US" altLang="nl-BE" dirty="0" smtClean="0"/>
              <a:t>Up to part 2!</a:t>
            </a:r>
            <a:endParaRPr lang="en-US" altLang="nl-BE" dirty="0"/>
          </a:p>
          <a:p>
            <a:pPr lvl="1"/>
            <a:endParaRPr lang="en-US" altLang="nl-BE" dirty="0" smtClean="0"/>
          </a:p>
          <a:p>
            <a:endParaRPr lang="en-US" altLang="nl-BE" dirty="0" smtClean="0">
              <a:solidFill>
                <a:srgbClr val="FF0000"/>
              </a:solidFill>
            </a:endParaRPr>
          </a:p>
          <a:p>
            <a:endParaRPr lang="en-US" altLang="nl-BE" dirty="0">
              <a:solidFill>
                <a:srgbClr val="FF0000"/>
              </a:solidFill>
            </a:endParaRPr>
          </a:p>
          <a:p>
            <a:endParaRPr lang="en-US" altLang="nl-BE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3637" t="13940" r="5073" b="16710"/>
          <a:stretch/>
        </p:blipFill>
        <p:spPr>
          <a:xfrm>
            <a:off x="5445104" y="2194560"/>
            <a:ext cx="6607277" cy="375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1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</a:t>
            </a:r>
            <a:r>
              <a:rPr lang="en-US" dirty="0" err="1" smtClean="0"/>
              <a:t>integration</a:t>
            </a:r>
            <a:r>
              <a:rPr lang="en-US" dirty="0" smtClean="0"/>
              <a:t> </a:t>
            </a:r>
            <a:r>
              <a:rPr lang="en-US" dirty="0" err="1" smtClean="0"/>
              <a:t>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90713" y="1244600"/>
            <a:ext cx="8410575" cy="552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92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Phase 3 – Module phase	</a:t>
            </a:r>
          </a:p>
        </p:txBody>
      </p:sp>
      <p:sp>
        <p:nvSpPr>
          <p:cNvPr id="512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Target	</a:t>
            </a:r>
          </a:p>
          <a:p>
            <a:pPr lvl="1" eaLnBrk="1" hangingPunct="1"/>
            <a:r>
              <a:rPr lang="en-US" altLang="en-US" sz="2400" dirty="0" smtClean="0"/>
              <a:t>Module design and implementation</a:t>
            </a:r>
          </a:p>
          <a:p>
            <a:pPr lvl="2" eaLnBrk="1" hangingPunct="1"/>
            <a:r>
              <a:rPr lang="en-US" altLang="en-US" sz="2000" dirty="0" err="1" smtClean="0"/>
              <a:t>Esp</a:t>
            </a:r>
            <a:r>
              <a:rPr lang="en-US" altLang="en-US" sz="2000" dirty="0" smtClean="0"/>
              <a:t> Crypto, nav. </a:t>
            </a:r>
            <a:r>
              <a:rPr lang="en-US" altLang="en-US" sz="2000" dirty="0" err="1" smtClean="0"/>
              <a:t>cntr</a:t>
            </a:r>
            <a:r>
              <a:rPr lang="en-US" altLang="en-US" sz="2000" dirty="0" smtClean="0"/>
              <a:t>., </a:t>
            </a:r>
            <a:r>
              <a:rPr lang="en-US" altLang="en-US" sz="2000" dirty="0"/>
              <a:t>ESC &amp; WPT (PCB </a:t>
            </a:r>
            <a:r>
              <a:rPr lang="en-US" altLang="en-US" sz="2000" dirty="0" err="1"/>
              <a:t>solering</a:t>
            </a:r>
            <a:r>
              <a:rPr lang="en-US" altLang="en-US" sz="2000" dirty="0" smtClean="0"/>
              <a:t>)</a:t>
            </a:r>
          </a:p>
          <a:p>
            <a:pPr lvl="1" eaLnBrk="1" hangingPunct="1"/>
            <a:r>
              <a:rPr lang="en-US" altLang="en-US" sz="2400" dirty="0" smtClean="0"/>
              <a:t>Module test</a:t>
            </a:r>
          </a:p>
          <a:p>
            <a:pPr eaLnBrk="1" hangingPunct="1"/>
            <a:endParaRPr lang="en-US" altLang="en-US" sz="2800" dirty="0" smtClean="0"/>
          </a:p>
          <a:p>
            <a:pPr eaLnBrk="1" hangingPunct="1"/>
            <a:r>
              <a:rPr lang="en-US" altLang="en-US" sz="2800" dirty="0" smtClean="0"/>
              <a:t>Deliverable</a:t>
            </a:r>
          </a:p>
          <a:p>
            <a:pPr lvl="1" eaLnBrk="1" hangingPunct="1"/>
            <a:r>
              <a:rPr lang="en-US" altLang="en-US" sz="2400" dirty="0" smtClean="0"/>
              <a:t>Working modules, demonstrated</a:t>
            </a:r>
          </a:p>
          <a:p>
            <a:pPr lvl="1" eaLnBrk="1" hangingPunct="1"/>
            <a:endParaRPr lang="en-US" altLang="en-US" dirty="0" smtClean="0"/>
          </a:p>
          <a:p>
            <a:pPr lvl="1" eaLnBrk="1" hangingPunct="1"/>
            <a:endParaRPr lang="en-US" altLang="en-US" dirty="0" smtClean="0"/>
          </a:p>
          <a:p>
            <a:pPr lvl="1" eaLnBrk="1" hangingPunct="1"/>
            <a:endParaRPr lang="en-US" altLang="en-US" dirty="0" smtClean="0"/>
          </a:p>
        </p:txBody>
      </p:sp>
      <p:grpSp>
        <p:nvGrpSpPr>
          <p:cNvPr id="51204" name="Group 10"/>
          <p:cNvGrpSpPr>
            <a:grpSpLocks/>
          </p:cNvGrpSpPr>
          <p:nvPr/>
        </p:nvGrpSpPr>
        <p:grpSpPr bwMode="auto">
          <a:xfrm>
            <a:off x="442913" y="5568950"/>
            <a:ext cx="11001375" cy="652463"/>
            <a:chOff x="775859" y="5624945"/>
            <a:chExt cx="10307784" cy="651164"/>
          </a:xfrm>
        </p:grpSpPr>
        <p:sp>
          <p:nvSpPr>
            <p:cNvPr id="5" name="Rectangle 4"/>
            <p:cNvSpPr/>
            <p:nvPr/>
          </p:nvSpPr>
          <p:spPr>
            <a:xfrm>
              <a:off x="775859" y="5624945"/>
              <a:ext cx="1717964" cy="6511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493823" y="5624945"/>
              <a:ext cx="1717964" cy="651164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211787" y="5624945"/>
              <a:ext cx="1717964" cy="65116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929751" y="5624945"/>
              <a:ext cx="1717964" cy="65116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647715" y="5624945"/>
              <a:ext cx="1717964" cy="651164"/>
            </a:xfrm>
            <a:prstGeom prst="rect">
              <a:avLst/>
            </a:prstGeom>
            <a:solidFill>
              <a:srgbClr val="29292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365679" y="5624945"/>
              <a:ext cx="1717964" cy="651164"/>
            </a:xfrm>
            <a:prstGeom prst="rect">
              <a:avLst/>
            </a:prstGeom>
            <a:solidFill>
              <a:srgbClr val="29292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1" name="Down Arrow 10"/>
          <p:cNvSpPr/>
          <p:nvPr/>
        </p:nvSpPr>
        <p:spPr>
          <a:xfrm>
            <a:off x="2092325" y="5086350"/>
            <a:ext cx="346075" cy="482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1206" name="TextBox 11"/>
          <p:cNvSpPr txBox="1">
            <a:spLocks noChangeArrowheads="1"/>
          </p:cNvSpPr>
          <p:nvPr/>
        </p:nvSpPr>
        <p:spPr bwMode="auto">
          <a:xfrm>
            <a:off x="415925" y="5200650"/>
            <a:ext cx="16335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/>
              <a:t>PLAN PHASE</a:t>
            </a:r>
          </a:p>
        </p:txBody>
      </p:sp>
      <p:sp>
        <p:nvSpPr>
          <p:cNvPr id="51207" name="TextBox 12"/>
          <p:cNvSpPr txBox="1">
            <a:spLocks noChangeArrowheads="1"/>
          </p:cNvSpPr>
          <p:nvPr/>
        </p:nvSpPr>
        <p:spPr bwMode="auto">
          <a:xfrm>
            <a:off x="2360613" y="5200650"/>
            <a:ext cx="18430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/>
              <a:t>MODEL PHASE</a:t>
            </a:r>
          </a:p>
        </p:txBody>
      </p:sp>
      <p:sp>
        <p:nvSpPr>
          <p:cNvPr id="51208" name="TextBox 13"/>
          <p:cNvSpPr txBox="1">
            <a:spLocks noChangeArrowheads="1"/>
          </p:cNvSpPr>
          <p:nvPr/>
        </p:nvSpPr>
        <p:spPr bwMode="auto">
          <a:xfrm>
            <a:off x="4929188" y="5200650"/>
            <a:ext cx="20447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b="1"/>
              <a:t>MODULE PHASE</a:t>
            </a:r>
          </a:p>
        </p:txBody>
      </p:sp>
      <p:sp>
        <p:nvSpPr>
          <p:cNvPr id="51209" name="TextBox 14"/>
          <p:cNvSpPr txBox="1">
            <a:spLocks noChangeArrowheads="1"/>
          </p:cNvSpPr>
          <p:nvPr/>
        </p:nvSpPr>
        <p:spPr bwMode="auto">
          <a:xfrm>
            <a:off x="8307388" y="5246688"/>
            <a:ext cx="25908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/>
              <a:t>INTEGRATION PHASE</a:t>
            </a:r>
          </a:p>
        </p:txBody>
      </p:sp>
      <p:sp>
        <p:nvSpPr>
          <p:cNvPr id="51210" name="TextBox 15"/>
          <p:cNvSpPr txBox="1">
            <a:spLocks noChangeArrowheads="1"/>
          </p:cNvSpPr>
          <p:nvPr/>
        </p:nvSpPr>
        <p:spPr bwMode="auto">
          <a:xfrm>
            <a:off x="1563688" y="4743450"/>
            <a:ext cx="1403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i="1"/>
              <a:t>Submit plan</a:t>
            </a:r>
          </a:p>
        </p:txBody>
      </p:sp>
      <p:sp>
        <p:nvSpPr>
          <p:cNvPr id="17" name="Down Arrow 16"/>
          <p:cNvSpPr/>
          <p:nvPr/>
        </p:nvSpPr>
        <p:spPr>
          <a:xfrm>
            <a:off x="3957638" y="5083175"/>
            <a:ext cx="346075" cy="4841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1212" name="TextBox 17"/>
          <p:cNvSpPr txBox="1">
            <a:spLocks noChangeArrowheads="1"/>
          </p:cNvSpPr>
          <p:nvPr/>
        </p:nvSpPr>
        <p:spPr bwMode="auto">
          <a:xfrm>
            <a:off x="3429000" y="4740275"/>
            <a:ext cx="15954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i="1"/>
              <a:t>Demo&amp;poster</a:t>
            </a:r>
          </a:p>
        </p:txBody>
      </p:sp>
      <p:sp>
        <p:nvSpPr>
          <p:cNvPr id="19" name="Down Arrow 18"/>
          <p:cNvSpPr/>
          <p:nvPr/>
        </p:nvSpPr>
        <p:spPr>
          <a:xfrm>
            <a:off x="7580313" y="5073650"/>
            <a:ext cx="346075" cy="4841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1214" name="TextBox 19"/>
          <p:cNvSpPr txBox="1">
            <a:spLocks noChangeArrowheads="1"/>
          </p:cNvSpPr>
          <p:nvPr/>
        </p:nvSpPr>
        <p:spPr bwMode="auto">
          <a:xfrm>
            <a:off x="7051675" y="4730750"/>
            <a:ext cx="1698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b="1" i="1"/>
              <a:t>Demo&amp;poster</a:t>
            </a:r>
          </a:p>
        </p:txBody>
      </p:sp>
      <p:sp>
        <p:nvSpPr>
          <p:cNvPr id="21" name="Down Arrow 20"/>
          <p:cNvSpPr/>
          <p:nvPr/>
        </p:nvSpPr>
        <p:spPr>
          <a:xfrm>
            <a:off x="11233150" y="5095875"/>
            <a:ext cx="347663" cy="482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1216" name="TextBox 21"/>
          <p:cNvSpPr txBox="1">
            <a:spLocks noChangeArrowheads="1"/>
          </p:cNvSpPr>
          <p:nvPr/>
        </p:nvSpPr>
        <p:spPr bwMode="auto">
          <a:xfrm>
            <a:off x="10520363" y="4752975"/>
            <a:ext cx="17224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i="1"/>
              <a:t>Demo&amp;present</a:t>
            </a:r>
          </a:p>
        </p:txBody>
      </p:sp>
      <p:pic>
        <p:nvPicPr>
          <p:cNvPr id="51218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3550" y="5494338"/>
            <a:ext cx="919163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195263" y="6219825"/>
            <a:ext cx="13177837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spc="-30" dirty="0"/>
              <a:t>T0		T1		T2	 </a:t>
            </a:r>
            <a:r>
              <a:rPr lang="en-US" sz="2400" spc="-30" dirty="0" smtClean="0"/>
              <a:t>         T3</a:t>
            </a:r>
            <a:r>
              <a:rPr lang="en-US" sz="2400" spc="-30" dirty="0"/>
              <a:t>		T4		T5		T6</a:t>
            </a:r>
          </a:p>
        </p:txBody>
      </p:sp>
      <p:pic>
        <p:nvPicPr>
          <p:cNvPr id="28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1779" y="5494338"/>
            <a:ext cx="735012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8413771" y="2945599"/>
            <a:ext cx="2497772" cy="1073684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Pay attention:</a:t>
            </a:r>
          </a:p>
          <a:p>
            <a:pPr algn="ctr"/>
            <a:r>
              <a:rPr lang="en-US" dirty="0" smtClean="0"/>
              <a:t>T4 moved to 14.03!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413771" y="4137035"/>
            <a:ext cx="2864887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Laptops in entrance hall…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54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Phase 4 – Integration phase</a:t>
            </a:r>
          </a:p>
        </p:txBody>
      </p:sp>
      <p:sp>
        <p:nvSpPr>
          <p:cNvPr id="522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 smtClean="0"/>
              <a:t>Target</a:t>
            </a:r>
          </a:p>
          <a:p>
            <a:pPr lvl="1" eaLnBrk="1" hangingPunct="1"/>
            <a:r>
              <a:rPr lang="en-US" altLang="en-US" sz="2400" dirty="0" smtClean="0"/>
              <a:t>Integrate all modules into a working drone</a:t>
            </a:r>
          </a:p>
          <a:p>
            <a:pPr lvl="2" eaLnBrk="1" hangingPunct="1"/>
            <a:r>
              <a:rPr lang="en-US" altLang="en-US" dirty="0" smtClean="0"/>
              <a:t>In a gradual, structured way!</a:t>
            </a:r>
          </a:p>
          <a:p>
            <a:pPr lvl="2" eaLnBrk="1" hangingPunct="1"/>
            <a:endParaRPr lang="en-US" altLang="en-US" dirty="0" smtClean="0"/>
          </a:p>
          <a:p>
            <a:pPr eaLnBrk="1" hangingPunct="1"/>
            <a:r>
              <a:rPr lang="en-US" altLang="en-US" sz="2800" dirty="0" smtClean="0"/>
              <a:t>Deliverables</a:t>
            </a:r>
          </a:p>
          <a:p>
            <a:pPr lvl="1" eaLnBrk="1" hangingPunct="1"/>
            <a:r>
              <a:rPr lang="en-US" altLang="en-US" sz="2400" dirty="0" smtClean="0"/>
              <a:t>An autonomous drone!</a:t>
            </a:r>
          </a:p>
        </p:txBody>
      </p:sp>
      <p:grpSp>
        <p:nvGrpSpPr>
          <p:cNvPr id="52228" name="Group 10"/>
          <p:cNvGrpSpPr>
            <a:grpSpLocks/>
          </p:cNvGrpSpPr>
          <p:nvPr/>
        </p:nvGrpSpPr>
        <p:grpSpPr bwMode="auto">
          <a:xfrm>
            <a:off x="442913" y="5568950"/>
            <a:ext cx="11001375" cy="652463"/>
            <a:chOff x="775859" y="5624945"/>
            <a:chExt cx="10307784" cy="651164"/>
          </a:xfrm>
        </p:grpSpPr>
        <p:sp>
          <p:nvSpPr>
            <p:cNvPr id="5" name="Rectangle 4"/>
            <p:cNvSpPr/>
            <p:nvPr/>
          </p:nvSpPr>
          <p:spPr>
            <a:xfrm>
              <a:off x="775859" y="5624945"/>
              <a:ext cx="1717964" cy="6511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493823" y="5624945"/>
              <a:ext cx="1717964" cy="651164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211787" y="5624945"/>
              <a:ext cx="1717964" cy="651164"/>
            </a:xfrm>
            <a:prstGeom prst="rect">
              <a:avLst/>
            </a:prstGeom>
            <a:solidFill>
              <a:srgbClr val="2C66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929751" y="5624945"/>
              <a:ext cx="1717964" cy="651164"/>
            </a:xfrm>
            <a:prstGeom prst="rect">
              <a:avLst/>
            </a:prstGeom>
            <a:solidFill>
              <a:srgbClr val="2C666A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647715" y="5624945"/>
              <a:ext cx="1717964" cy="65116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365679" y="5624945"/>
              <a:ext cx="1717964" cy="65116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1" name="Down Arrow 10"/>
          <p:cNvSpPr/>
          <p:nvPr/>
        </p:nvSpPr>
        <p:spPr>
          <a:xfrm>
            <a:off x="2092325" y="5086350"/>
            <a:ext cx="346075" cy="482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2230" name="TextBox 11"/>
          <p:cNvSpPr txBox="1">
            <a:spLocks noChangeArrowheads="1"/>
          </p:cNvSpPr>
          <p:nvPr/>
        </p:nvSpPr>
        <p:spPr bwMode="auto">
          <a:xfrm>
            <a:off x="415925" y="5200650"/>
            <a:ext cx="16335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/>
              <a:t>PLAN PHASE</a:t>
            </a:r>
          </a:p>
        </p:txBody>
      </p:sp>
      <p:sp>
        <p:nvSpPr>
          <p:cNvPr id="52231" name="TextBox 12"/>
          <p:cNvSpPr txBox="1">
            <a:spLocks noChangeArrowheads="1"/>
          </p:cNvSpPr>
          <p:nvPr/>
        </p:nvSpPr>
        <p:spPr bwMode="auto">
          <a:xfrm>
            <a:off x="2360613" y="5200650"/>
            <a:ext cx="18430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/>
              <a:t>MODEL PHASE</a:t>
            </a:r>
          </a:p>
        </p:txBody>
      </p:sp>
      <p:sp>
        <p:nvSpPr>
          <p:cNvPr id="52232" name="TextBox 13"/>
          <p:cNvSpPr txBox="1">
            <a:spLocks noChangeArrowheads="1"/>
          </p:cNvSpPr>
          <p:nvPr/>
        </p:nvSpPr>
        <p:spPr bwMode="auto">
          <a:xfrm>
            <a:off x="4929188" y="5200650"/>
            <a:ext cx="20177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/>
              <a:t>MODULE PHASE</a:t>
            </a:r>
          </a:p>
        </p:txBody>
      </p:sp>
      <p:sp>
        <p:nvSpPr>
          <p:cNvPr id="52233" name="TextBox 14"/>
          <p:cNvSpPr txBox="1">
            <a:spLocks noChangeArrowheads="1"/>
          </p:cNvSpPr>
          <p:nvPr/>
        </p:nvSpPr>
        <p:spPr bwMode="auto">
          <a:xfrm>
            <a:off x="8307388" y="5246688"/>
            <a:ext cx="2616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b="1"/>
              <a:t>INTEGRATION PHASE</a:t>
            </a:r>
          </a:p>
        </p:txBody>
      </p:sp>
      <p:sp>
        <p:nvSpPr>
          <p:cNvPr id="52234" name="TextBox 15"/>
          <p:cNvSpPr txBox="1">
            <a:spLocks noChangeArrowheads="1"/>
          </p:cNvSpPr>
          <p:nvPr/>
        </p:nvSpPr>
        <p:spPr bwMode="auto">
          <a:xfrm>
            <a:off x="1563688" y="4743450"/>
            <a:ext cx="1403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i="1"/>
              <a:t>Submit plan</a:t>
            </a:r>
          </a:p>
        </p:txBody>
      </p:sp>
      <p:sp>
        <p:nvSpPr>
          <p:cNvPr id="17" name="Down Arrow 16"/>
          <p:cNvSpPr/>
          <p:nvPr/>
        </p:nvSpPr>
        <p:spPr>
          <a:xfrm>
            <a:off x="3957638" y="5083175"/>
            <a:ext cx="346075" cy="4841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2236" name="TextBox 17"/>
          <p:cNvSpPr txBox="1">
            <a:spLocks noChangeArrowheads="1"/>
          </p:cNvSpPr>
          <p:nvPr/>
        </p:nvSpPr>
        <p:spPr bwMode="auto">
          <a:xfrm>
            <a:off x="3429000" y="4740275"/>
            <a:ext cx="15954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i="1"/>
              <a:t>Demo&amp;poster</a:t>
            </a:r>
          </a:p>
        </p:txBody>
      </p:sp>
      <p:sp>
        <p:nvSpPr>
          <p:cNvPr id="19" name="Down Arrow 18"/>
          <p:cNvSpPr/>
          <p:nvPr/>
        </p:nvSpPr>
        <p:spPr>
          <a:xfrm>
            <a:off x="7580313" y="5073650"/>
            <a:ext cx="346075" cy="4841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2238" name="TextBox 19"/>
          <p:cNvSpPr txBox="1">
            <a:spLocks noChangeArrowheads="1"/>
          </p:cNvSpPr>
          <p:nvPr/>
        </p:nvSpPr>
        <p:spPr bwMode="auto">
          <a:xfrm>
            <a:off x="7051675" y="4730750"/>
            <a:ext cx="15954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i="1"/>
              <a:t>Demo&amp;poster</a:t>
            </a:r>
          </a:p>
        </p:txBody>
      </p:sp>
      <p:sp>
        <p:nvSpPr>
          <p:cNvPr id="21" name="Down Arrow 20"/>
          <p:cNvSpPr/>
          <p:nvPr/>
        </p:nvSpPr>
        <p:spPr>
          <a:xfrm>
            <a:off x="11233150" y="5095875"/>
            <a:ext cx="347663" cy="482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2240" name="TextBox 21"/>
          <p:cNvSpPr txBox="1">
            <a:spLocks noChangeArrowheads="1"/>
          </p:cNvSpPr>
          <p:nvPr/>
        </p:nvSpPr>
        <p:spPr bwMode="auto">
          <a:xfrm>
            <a:off x="10391775" y="4752975"/>
            <a:ext cx="1825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nl-BE" sz="1800" b="1" i="1"/>
              <a:t>Demo&amp;present</a:t>
            </a:r>
          </a:p>
        </p:txBody>
      </p:sp>
      <p:pic>
        <p:nvPicPr>
          <p:cNvPr id="52242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3550" y="5494338"/>
            <a:ext cx="919163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195263" y="6219825"/>
            <a:ext cx="13177837" cy="461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spc="-30" dirty="0"/>
              <a:t>T0		T1		T2	 </a:t>
            </a:r>
            <a:r>
              <a:rPr lang="en-US" sz="2400" spc="-30" dirty="0" smtClean="0"/>
              <a:t>         T3</a:t>
            </a:r>
            <a:r>
              <a:rPr lang="en-US" sz="2400" spc="-30" dirty="0"/>
              <a:t>		T4		T5		T6</a:t>
            </a:r>
          </a:p>
        </p:txBody>
      </p:sp>
      <p:pic>
        <p:nvPicPr>
          <p:cNvPr id="26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1779" y="5494338"/>
            <a:ext cx="735012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049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Phase 5 ?</a:t>
            </a:r>
          </a:p>
        </p:txBody>
      </p:sp>
      <p:pic>
        <p:nvPicPr>
          <p:cNvPr id="3123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175" y="1511300"/>
            <a:ext cx="3302000" cy="4948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6570663" y="2876550"/>
            <a:ext cx="3005137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70000"/>
              <a:buChar char="o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b="1"/>
              <a:t>The traditional</a:t>
            </a:r>
          </a:p>
          <a:p>
            <a:pPr algn="ctr"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b="1"/>
              <a:t>ESAT </a:t>
            </a:r>
          </a:p>
          <a:p>
            <a:pPr algn="ctr"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b="1"/>
              <a:t>Reception!</a:t>
            </a:r>
          </a:p>
        </p:txBody>
      </p:sp>
    </p:spTree>
    <p:extLst>
      <p:ext uri="{BB962C8B-B14F-4D97-AF65-F5344CB8AC3E}">
        <p14:creationId xmlns:p14="http://schemas.microsoft.com/office/powerpoint/2010/main" val="4188159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Planning 2</a:t>
            </a:r>
            <a:r>
              <a:rPr lang="en-US" baseline="30000" dirty="0" smtClean="0"/>
              <a:t>nd</a:t>
            </a:r>
            <a:r>
              <a:rPr lang="en-US" dirty="0" smtClean="0"/>
              <a:t> semester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Room allocations</a:t>
            </a:r>
          </a:p>
          <a:p>
            <a:r>
              <a:rPr lang="en-US" dirty="0" smtClean="0"/>
              <a:t>PC </a:t>
            </a:r>
            <a:r>
              <a:rPr lang="en-US" dirty="0" err="1" smtClean="0"/>
              <a:t>useage</a:t>
            </a:r>
            <a:r>
              <a:rPr lang="en-US" dirty="0" smtClean="0"/>
              <a:t> and </a:t>
            </a:r>
            <a:r>
              <a:rPr lang="en-US" dirty="0" err="1" smtClean="0"/>
              <a:t>ssh</a:t>
            </a:r>
            <a:endParaRPr lang="en-US" dirty="0" smtClean="0"/>
          </a:p>
          <a:p>
            <a:r>
              <a:rPr lang="en-US" dirty="0" smtClean="0"/>
              <a:t>Safety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88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/>
          </p:nvPr>
        </p:nvSpPr>
        <p:spPr>
          <a:xfrm>
            <a:off x="2492829" y="125413"/>
            <a:ext cx="9459459" cy="927100"/>
          </a:xfrm>
        </p:spPr>
        <p:txBody>
          <a:bodyPr/>
          <a:lstStyle/>
          <a:p>
            <a:r>
              <a:rPr lang="en-US" altLang="en-US" dirty="0" smtClean="0"/>
              <a:t>Schedule sem2 </a:t>
            </a:r>
            <a:r>
              <a:rPr lang="en-US" altLang="en-US" dirty="0" smtClean="0">
                <a:solidFill>
                  <a:srgbClr val="FF0000"/>
                </a:solidFill>
              </a:rPr>
              <a:t>is now </a:t>
            </a:r>
            <a:r>
              <a:rPr lang="en-US" altLang="en-US" dirty="0" smtClean="0"/>
              <a:t>on Toledo</a:t>
            </a:r>
          </a:p>
        </p:txBody>
      </p:sp>
      <p:sp>
        <p:nvSpPr>
          <p:cNvPr id="59395" name="Content Placeholder 2"/>
          <p:cNvSpPr>
            <a:spLocks noGrp="1"/>
          </p:cNvSpPr>
          <p:nvPr>
            <p:ph idx="1"/>
          </p:nvPr>
        </p:nvSpPr>
        <p:spPr>
          <a:xfrm>
            <a:off x="8567738" y="1341438"/>
            <a:ext cx="3014662" cy="5327650"/>
          </a:xfrm>
        </p:spPr>
        <p:txBody>
          <a:bodyPr/>
          <a:lstStyle/>
          <a:p>
            <a:endParaRPr lang="en-US" altLang="en-US" smtClean="0"/>
          </a:p>
        </p:txBody>
      </p:sp>
      <p:pic>
        <p:nvPicPr>
          <p:cNvPr id="5939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2" t="23875" r="78169" b="20375"/>
          <a:stretch>
            <a:fillRect/>
          </a:stretch>
        </p:blipFill>
        <p:spPr bwMode="auto">
          <a:xfrm>
            <a:off x="8866188" y="1758950"/>
            <a:ext cx="2716212" cy="556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Oval 5"/>
          <p:cNvSpPr/>
          <p:nvPr/>
        </p:nvSpPr>
        <p:spPr>
          <a:xfrm>
            <a:off x="8866188" y="4960938"/>
            <a:ext cx="1612900" cy="4572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9923" t="15349" r="30278" b="36444"/>
          <a:stretch/>
        </p:blipFill>
        <p:spPr>
          <a:xfrm>
            <a:off x="829103" y="1341438"/>
            <a:ext cx="7278578" cy="551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24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ULSchematic">
  <a:themeElements>
    <a:clrScheme name="ESA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A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SA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A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A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A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A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A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A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A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22708</TotalTime>
  <Words>814</Words>
  <Application>Microsoft Office PowerPoint</Application>
  <PresentationFormat>Widescreen</PresentationFormat>
  <Paragraphs>179</Paragraphs>
  <Slides>23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Wingdings</vt:lpstr>
      <vt:lpstr>KULSchematic</vt:lpstr>
      <vt:lpstr>H01q6 Probleem oplossen en ontwerpen EAGLE Ready for part2!!!</vt:lpstr>
      <vt:lpstr>Overview</vt:lpstr>
      <vt:lpstr>Eagle Part 2!</vt:lpstr>
      <vt:lpstr>Integration integration integration</vt:lpstr>
      <vt:lpstr>Phase 3 – Module phase </vt:lpstr>
      <vt:lpstr>Phase 4 – Integration phase</vt:lpstr>
      <vt:lpstr>Phase 5 ?</vt:lpstr>
      <vt:lpstr>Overview</vt:lpstr>
      <vt:lpstr>Schedule sem2 is now on Toledo</vt:lpstr>
      <vt:lpstr>Typical week</vt:lpstr>
      <vt:lpstr>Overview</vt:lpstr>
      <vt:lpstr>Can I work from my laptop?</vt:lpstr>
      <vt:lpstr>Can I work from my laptop?</vt:lpstr>
      <vt:lpstr>Can I work from my laptop?</vt:lpstr>
      <vt:lpstr>Overview</vt:lpstr>
      <vt:lpstr>Eagle Safety!</vt:lpstr>
      <vt:lpstr>Eagle Safety : propeller cuts</vt:lpstr>
      <vt:lpstr>Eagle Safety : propeller cuts</vt:lpstr>
      <vt:lpstr>Eagle Safety : propeller cuts</vt:lpstr>
      <vt:lpstr>Eagle Safety : lipo fire</vt:lpstr>
      <vt:lpstr>Eagle Safety : lipo fire</vt:lpstr>
      <vt:lpstr>Eagle Safety : lipo fire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H01q6 DRAGON - Inleiding</dc:title>
  <dc:creator>Wim Dehaene</dc:creator>
  <cp:lastModifiedBy>mverhels</cp:lastModifiedBy>
  <cp:revision>163</cp:revision>
  <cp:lastPrinted>2012-09-24T13:22:04Z</cp:lastPrinted>
  <dcterms:created xsi:type="dcterms:W3CDTF">2008-09-22T19:56:37Z</dcterms:created>
  <dcterms:modified xsi:type="dcterms:W3CDTF">2017-02-14T16:20:22Z</dcterms:modified>
</cp:coreProperties>
</file>